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68" r:id="rId6"/>
    <p:sldId id="257" r:id="rId7"/>
    <p:sldId id="267" r:id="rId8"/>
    <p:sldId id="265" r:id="rId9"/>
    <p:sldId id="258" r:id="rId10"/>
    <p:sldId id="272" r:id="rId11"/>
    <p:sldId id="266" r:id="rId12"/>
  </p:sldIdLst>
  <p:sldSz cx="12192000" cy="6858000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SemiBold" panose="00000700000000000000" pitchFamily="2" charset="-52"/>
      <p:bold r:id="rId17"/>
      <p:boldItalic r:id="rId18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09A46-7C72-4D68-A967-91715ACEE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AAA83F-1442-453A-A7D3-6138C7AC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E2966-DA51-40BC-8108-2A51DCB1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197C-35D2-4999-A1F4-D7AA0D67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D78F4-D74C-41C9-A58B-663D7658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676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815D-EBC0-435E-B8FC-95F120CE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F0C40-1F1B-4F17-AE89-B1663A0DD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DF853-5B75-4C5E-9FEA-5936EAB5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8A554-7A8E-463E-84C7-6F02C914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6F1FD-B834-43DF-89CF-EFAC9E78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40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FF91F8-DBB3-4590-BD7B-12E177A7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257964-03D8-418A-BCE2-782628E7D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DF6F3-2CA9-4A52-A76F-1231BCC8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4B2CA-C5DC-443D-8992-031A161D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219A8-EB30-4028-B957-603D0758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24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14747-8E73-4714-A8CD-1D67A55D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04A51-6128-428B-93E8-5C791689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9E130-5B6A-4CF3-842D-AEE0EEC0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C5DB4-F7B7-4987-88BB-38F53AA5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E848D-6266-4170-8803-AA5147B0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64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8C6A0-DA26-49CE-90BE-3DEED152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47AA9-1820-48B9-8B4B-0D580AFD5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77C11-F22E-4A5B-B81E-E9B5202A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8EB12-D2D6-4E9A-B732-AFCBC36A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A0D57-40E3-4A90-A5BC-01BE1512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149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C42D-A460-4570-9C6E-AB2B6CF5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7E052-E53F-4DB1-AD28-49736F4E3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D55C1-3383-4E18-BEFC-068C81224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66971-9665-42F5-9F8D-F9B908AC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8A8469-E00E-48AF-8011-7FA45F0A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0AC19-F54A-4570-A1AB-39AE117F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47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ED3A2-FA4E-42CB-8197-79B728D4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43B44-153D-49DB-B68C-8D979AA5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89010-76B2-48A5-B795-1D1F44A2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1101-E2F1-4D4B-9476-87D1697B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11DB5C-3E3C-43F0-B490-4E9667FAB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0A27B0-C6EF-49A2-AD88-E458476C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DCC07-C86E-4076-80C1-C227654B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936913-55F4-434C-93F9-B5C83BDA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374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4E8F9-B7E8-46C1-B37A-D1037E59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2CEB43-35AD-4B4A-A474-1334664D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E81795-087E-41FF-B221-7AD8C0DF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9A1F1-76E5-499D-A500-84C2AE6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65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3B57-25EB-4070-A1CD-77A8CC47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48D43B-21D5-4B1B-9996-E9BBE7FB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E5D2F3-32DC-48B2-AEB3-BA096E8E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066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22F8D-D088-49FE-84F1-0F5DB048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B9E7D-4D7E-47CF-A6C1-B2083250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5D131-6A62-40EB-843A-A042DAB2D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3B56B0-C27B-4161-B02C-4A7AC93F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E5903-9E5E-42C9-BCE5-1A70A9ED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C505F-5228-46EB-BC2E-94894C2B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233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68987-EB90-4104-9EB5-785D4CB9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4ACC1A-C6ED-4D41-B5E7-19D6176B9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FAAAD7-B4E2-4193-9AF1-DC36C148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8F8BDA-2D57-4579-A68E-2F65C365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360B1-8896-473D-A867-8F24E929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2B6A6-BDBC-42E3-AE1E-2964FFBD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61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30A73-340A-4D64-B4D4-F08A9D46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4378A3-E783-4ABD-98BC-F8592FB8D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94397-E19E-4FE4-A3D1-0F2E99513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463C-3188-41D8-966A-82CE821CB8D8}" type="datetimeFigureOut">
              <a:rPr lang="ru-KZ" smtClean="0"/>
              <a:t>02/18/2025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EE0E9-B081-4591-89DF-8893D6A4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F67A-168D-4559-8CCD-9772BFA25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E507-38E8-4152-8BCA-5F5689AB55E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653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3E69C-00DB-4177-BDF9-1E12ECC7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246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4B790E-CE54-45CF-840D-394BC756F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C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D9745FC-DA8F-4B01-8A69-ECEE7E76726F}"/>
              </a:ext>
            </a:extLst>
          </p:cNvPr>
          <p:cNvSpPr/>
          <p:nvPr/>
        </p:nvSpPr>
        <p:spPr>
          <a:xfrm>
            <a:off x="0" y="4317971"/>
            <a:ext cx="12192000" cy="2540029"/>
          </a:xfrm>
          <a:custGeom>
            <a:avLst/>
            <a:gdLst>
              <a:gd name="connsiteX0" fmla="*/ 0 w 12192000"/>
              <a:gd name="connsiteY0" fmla="*/ 0 h 2540029"/>
              <a:gd name="connsiteX1" fmla="*/ 1281639 w 12192000"/>
              <a:gd name="connsiteY1" fmla="*/ 1281639 h 2540029"/>
              <a:gd name="connsiteX2" fmla="*/ 12192000 w 12192000"/>
              <a:gd name="connsiteY2" fmla="*/ 1281639 h 2540029"/>
              <a:gd name="connsiteX3" fmla="*/ 12192000 w 12192000"/>
              <a:gd name="connsiteY3" fmla="*/ 2540029 h 2540029"/>
              <a:gd name="connsiteX4" fmla="*/ 0 w 12192000"/>
              <a:gd name="connsiteY4" fmla="*/ 2540029 h 25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540029">
                <a:moveTo>
                  <a:pt x="0" y="0"/>
                </a:moveTo>
                <a:cubicBezTo>
                  <a:pt x="0" y="707830"/>
                  <a:pt x="573809" y="1281639"/>
                  <a:pt x="1281639" y="1281639"/>
                </a:cubicBezTo>
                <a:lnTo>
                  <a:pt x="12192000" y="1281639"/>
                </a:lnTo>
                <a:lnTo>
                  <a:pt x="12192000" y="2540029"/>
                </a:lnTo>
                <a:lnTo>
                  <a:pt x="0" y="254002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F372A-B941-4B38-B982-F5135DD3DE64}"/>
              </a:ext>
            </a:extLst>
          </p:cNvPr>
          <p:cNvSpPr txBox="1"/>
          <p:nvPr/>
        </p:nvSpPr>
        <p:spPr>
          <a:xfrm>
            <a:off x="1819275" y="2109502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Микроквалификации</a:t>
            </a:r>
            <a:r>
              <a:rPr lang="ru-RU" sz="3200" b="1" cap="all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и их признание, как способ быстрого реагирования </a:t>
            </a:r>
          </a:p>
          <a:p>
            <a:r>
              <a:rPr lang="ru-RU" sz="3200" b="1" cap="all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на потребности предприятий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E415EF8-BFA8-40FD-83BD-3ABE2BF9B633}"/>
              </a:ext>
            </a:extLst>
          </p:cNvPr>
          <p:cNvCxnSpPr/>
          <p:nvPr/>
        </p:nvCxnSpPr>
        <p:spPr>
          <a:xfrm>
            <a:off x="1600200" y="2221290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D51C78-28EE-4A76-ADFB-17EDB3AC6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5" y="204802"/>
            <a:ext cx="531162" cy="7227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CB5EA9-E183-4497-9192-3D148381B166}"/>
              </a:ext>
            </a:extLst>
          </p:cNvPr>
          <p:cNvSpPr txBox="1"/>
          <p:nvPr/>
        </p:nvSpPr>
        <p:spPr>
          <a:xfrm>
            <a:off x="9196388" y="63421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</a:t>
            </a:r>
            <a:r>
              <a:rPr lang="ru-RU" dirty="0"/>
              <a:t>.0</a:t>
            </a:r>
            <a:r>
              <a:rPr lang="en-US" dirty="0"/>
              <a:t>2</a:t>
            </a:r>
            <a:r>
              <a:rPr lang="ru-RU" dirty="0"/>
              <a:t>.202</a:t>
            </a:r>
            <a:r>
              <a:rPr lang="en-US" dirty="0"/>
              <a:t>5</a:t>
            </a:r>
            <a:endParaRPr lang="ru-KZ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70519" y="4022652"/>
            <a:ext cx="481670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Быков Пётр Олегович</a:t>
            </a:r>
            <a:endParaRPr lang="ru-RU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Директор Центра непрерывного образования </a:t>
            </a:r>
            <a:r>
              <a:rPr lang="ru-RU" sz="14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en-US" sz="1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НАО «</a:t>
            </a:r>
            <a:r>
              <a:rPr lang="ru-RU" sz="14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Торайгыров</a:t>
            </a:r>
            <a:r>
              <a:rPr lang="ru-RU" sz="1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университет»,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 Павлодар, Республика Казахстан</a:t>
            </a:r>
            <a:endParaRPr lang="ru-RU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7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9874" t="13809" r="14393" b="27098"/>
          <a:stretch/>
        </p:blipFill>
        <p:spPr>
          <a:xfrm>
            <a:off x="177291" y="1688747"/>
            <a:ext cx="11541696" cy="50657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825" y="946674"/>
            <a:ext cx="11005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</a:rPr>
              <a:t>Собственные краткосрочные курсы (на государственном и русском языках) по востребованным профессиям </a:t>
            </a:r>
            <a:r>
              <a:rPr lang="ru-RU" b="1" i="1" dirty="0">
                <a:solidFill>
                  <a:srgbClr val="002060"/>
                </a:solidFill>
              </a:rPr>
              <a:t>на платформе https://skills.enbek.kz/</a:t>
            </a:r>
            <a:r>
              <a:rPr lang="ru-RU" b="1" i="1" u="sng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16988"/>
              </p:ext>
            </p:extLst>
          </p:nvPr>
        </p:nvGraphicFramePr>
        <p:xfrm>
          <a:off x="5068770" y="2365295"/>
          <a:ext cx="6657974" cy="433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994">
                  <a:extLst>
                    <a:ext uri="{9D8B030D-6E8A-4147-A177-3AD203B41FA5}">
                      <a16:colId xmlns:a16="http://schemas.microsoft.com/office/drawing/2014/main" val="3431363247"/>
                    </a:ext>
                  </a:extLst>
                </a:gridCol>
                <a:gridCol w="4725172">
                  <a:extLst>
                    <a:ext uri="{9D8B030D-6E8A-4147-A177-3AD203B41FA5}">
                      <a16:colId xmlns:a16="http://schemas.microsoft.com/office/drawing/2014/main" val="3834098961"/>
                    </a:ext>
                  </a:extLst>
                </a:gridCol>
                <a:gridCol w="1446808">
                  <a:extLst>
                    <a:ext uri="{9D8B030D-6E8A-4147-A177-3AD203B41FA5}">
                      <a16:colId xmlns:a16="http://schemas.microsoft.com/office/drawing/2014/main" val="2994431108"/>
                    </a:ext>
                  </a:extLst>
                </a:gridCol>
              </a:tblGrid>
              <a:tr h="412676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курса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Продолжительность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8412098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Управление продажами с использованием цифровых технологий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239385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 по логистике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250331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 современного склада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919839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374396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Реклама и продвижение продукции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208876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Техника эффективных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612709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Закупки в производственной и коммерческой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3655894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Телефонное консультирование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80871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деятельности офиса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991482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Кадровая служба современной организации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026003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Техника финансового риск-менеджмента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9352554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Электрослесарные</a:t>
                      </a:r>
                      <a:r>
                        <a:rPr lang="ru-RU" sz="1200" dirty="0">
                          <a:effectLst/>
                        </a:rPr>
                        <a:t> работы по обслуживанию и ремонту электрооборудования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 часа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289722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Обслуживание и ремонт систем теплоснабжения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часов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415754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Монтаж, наладка и эксплуатация электрооборудования и линий электропередач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часов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25662"/>
                  </a:ext>
                </a:extLst>
              </a:tr>
              <a:tr h="20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Обслуживание и ремонт котельных агрегатов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часов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56494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0000" t="29556" r="28826" b="11556"/>
          <a:stretch/>
        </p:blipFill>
        <p:spPr>
          <a:xfrm>
            <a:off x="707909" y="3049759"/>
            <a:ext cx="4109889" cy="3306456"/>
          </a:xfrm>
          <a:prstGeom prst="rect">
            <a:avLst/>
          </a:prstGeom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CF2A6FBE-7E62-58D9-E16D-FE5907B136A1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3CA66CC-35BE-4C79-60AE-C15C8DCD9FF5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D0E33149-4EE5-D417-9575-1CD44DBB5E95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DC3DBA8-EA08-38D2-C138-86F70B72DD22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C51A8475-7FC7-EC03-7566-6B553A04AFAA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C70EED87-EE8B-7A58-ADB8-68F940A1BE9C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Freeform 26">
            <a:extLst>
              <a:ext uri="{FF2B5EF4-FFF2-40B4-BE49-F238E27FC236}">
                <a16:creationId xmlns:a16="http://schemas.microsoft.com/office/drawing/2014/main" id="{0E54D995-9813-1B9A-3739-D720AD366FA2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A1A745-5F94-D6D2-0F53-D4C198C2ED92}"/>
              </a:ext>
            </a:extLst>
          </p:cNvPr>
          <p:cNvSpPr/>
          <p:nvPr/>
        </p:nvSpPr>
        <p:spPr>
          <a:xfrm>
            <a:off x="422030" y="194598"/>
            <a:ext cx="879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ЦИФРОВЫЕ ИНИЦИАТИВЫ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54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3E69C-00DB-4177-BDF9-1E12ECC7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246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4B790E-CE54-45CF-840D-394BC756F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C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D9745FC-DA8F-4B01-8A69-ECEE7E76726F}"/>
              </a:ext>
            </a:extLst>
          </p:cNvPr>
          <p:cNvSpPr/>
          <p:nvPr/>
        </p:nvSpPr>
        <p:spPr>
          <a:xfrm rot="10800000" flipH="1">
            <a:off x="0" y="-2"/>
            <a:ext cx="12192000" cy="2540029"/>
          </a:xfrm>
          <a:custGeom>
            <a:avLst/>
            <a:gdLst>
              <a:gd name="connsiteX0" fmla="*/ 0 w 12192000"/>
              <a:gd name="connsiteY0" fmla="*/ 0 h 2540029"/>
              <a:gd name="connsiteX1" fmla="*/ 1281639 w 12192000"/>
              <a:gd name="connsiteY1" fmla="*/ 1281639 h 2540029"/>
              <a:gd name="connsiteX2" fmla="*/ 12192000 w 12192000"/>
              <a:gd name="connsiteY2" fmla="*/ 1281639 h 2540029"/>
              <a:gd name="connsiteX3" fmla="*/ 12192000 w 12192000"/>
              <a:gd name="connsiteY3" fmla="*/ 2540029 h 2540029"/>
              <a:gd name="connsiteX4" fmla="*/ 0 w 12192000"/>
              <a:gd name="connsiteY4" fmla="*/ 2540029 h 25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540029">
                <a:moveTo>
                  <a:pt x="0" y="0"/>
                </a:moveTo>
                <a:cubicBezTo>
                  <a:pt x="0" y="707830"/>
                  <a:pt x="573809" y="1281639"/>
                  <a:pt x="1281639" y="1281639"/>
                </a:cubicBezTo>
                <a:lnTo>
                  <a:pt x="12192000" y="1281639"/>
                </a:lnTo>
                <a:lnTo>
                  <a:pt x="12192000" y="2540029"/>
                </a:lnTo>
                <a:lnTo>
                  <a:pt x="0" y="254002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F372A-B941-4B38-B982-F5135DD3DE64}"/>
              </a:ext>
            </a:extLst>
          </p:cNvPr>
          <p:cNvSpPr txBox="1"/>
          <p:nvPr/>
        </p:nvSpPr>
        <p:spPr>
          <a:xfrm>
            <a:off x="2636155" y="3818416"/>
            <a:ext cx="817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E415EF8-BFA8-40FD-83BD-3ABE2BF9B633}"/>
              </a:ext>
            </a:extLst>
          </p:cNvPr>
          <p:cNvCxnSpPr/>
          <p:nvPr/>
        </p:nvCxnSpPr>
        <p:spPr>
          <a:xfrm>
            <a:off x="2286000" y="3834924"/>
            <a:ext cx="0" cy="59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4CB5EA9-E183-4497-9192-3D148381B166}"/>
              </a:ext>
            </a:extLst>
          </p:cNvPr>
          <p:cNvSpPr txBox="1"/>
          <p:nvPr/>
        </p:nvSpPr>
        <p:spPr>
          <a:xfrm>
            <a:off x="9196388" y="634210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27.04.2022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4324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2ABBD-81D1-5FE6-B3DE-55DF41CA575F}"/>
              </a:ext>
            </a:extLst>
          </p:cNvPr>
          <p:cNvSpPr txBox="1"/>
          <p:nvPr/>
        </p:nvSpPr>
        <p:spPr>
          <a:xfrm>
            <a:off x="218090" y="981842"/>
            <a:ext cx="1158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/>
              <a:t>Основные тезисы в области высшего образования:</a:t>
            </a:r>
            <a:r>
              <a:rPr lang="ru-RU" sz="1800" dirty="0"/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CB7E0-31E1-BF90-6D01-0699712F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0" y="1479191"/>
            <a:ext cx="3132082" cy="40717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AC4442-CC8F-07AA-7885-DBDD7FF6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468" y="1479191"/>
            <a:ext cx="8726212" cy="2220608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BA199341-181C-087E-3564-422339CE2835}"/>
              </a:ext>
            </a:extLst>
          </p:cNvPr>
          <p:cNvSpPr/>
          <p:nvPr/>
        </p:nvSpPr>
        <p:spPr>
          <a:xfrm>
            <a:off x="3263463" y="1485767"/>
            <a:ext cx="8860218" cy="2214031"/>
          </a:xfrm>
          <a:prstGeom prst="wedgeRoundRectCallout">
            <a:avLst>
              <a:gd name="adj1" fmla="val -61230"/>
              <a:gd name="adj2" fmla="val 3722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CC4B61-54FC-012B-38B9-92BAE9C0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06" y="3967114"/>
            <a:ext cx="8415715" cy="2220608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953D2B60-4BE9-D4AA-5EE8-EAA793245794}"/>
              </a:ext>
            </a:extLst>
          </p:cNvPr>
          <p:cNvSpPr/>
          <p:nvPr/>
        </p:nvSpPr>
        <p:spPr>
          <a:xfrm>
            <a:off x="3224049" y="3967114"/>
            <a:ext cx="8899631" cy="2214031"/>
          </a:xfrm>
          <a:prstGeom prst="wedgeRoundRectCallout">
            <a:avLst>
              <a:gd name="adj1" fmla="val -60433"/>
              <a:gd name="adj2" fmla="val 232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F6E32F0-45F2-8C89-DE0D-09D86F073964}"/>
              </a:ext>
            </a:extLst>
          </p:cNvPr>
          <p:cNvSpPr/>
          <p:nvPr/>
        </p:nvSpPr>
        <p:spPr>
          <a:xfrm>
            <a:off x="4792717" y="2215055"/>
            <a:ext cx="6519041" cy="30742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4237DFC-E364-43AA-FAE4-7860D3557DC1}"/>
              </a:ext>
            </a:extLst>
          </p:cNvPr>
          <p:cNvSpPr/>
          <p:nvPr/>
        </p:nvSpPr>
        <p:spPr>
          <a:xfrm>
            <a:off x="7788166" y="3147849"/>
            <a:ext cx="2509343" cy="30742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E93725E-E7C2-EC2F-DBE1-9D30DF260BE5}"/>
              </a:ext>
            </a:extLst>
          </p:cNvPr>
          <p:cNvSpPr/>
          <p:nvPr/>
        </p:nvSpPr>
        <p:spPr>
          <a:xfrm>
            <a:off x="4125310" y="4698124"/>
            <a:ext cx="7675180" cy="139879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41D04B1F-6308-6068-1D68-38202F688ADB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0563BBC-809E-F5E9-721D-19425DC5C5FB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31F2BFD8-B1FE-7FE9-C067-6ED96F4F5590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1DD50C3B-CED4-0AB3-B3DF-01F836AFD2AE}"/>
              </a:ext>
            </a:extLst>
          </p:cNvPr>
          <p:cNvGrpSpPr/>
          <p:nvPr/>
        </p:nvGrpSpPr>
        <p:grpSpPr>
          <a:xfrm>
            <a:off x="-1378536" y="-13596"/>
            <a:ext cx="10421373" cy="685702"/>
            <a:chOff x="0" y="0"/>
            <a:chExt cx="6381077" cy="526835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D27019C5-3820-819E-02F9-8B5F21B588AB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C68859E9-621E-86EA-56AD-446A1DD24E98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2248AC88-93AA-24AC-28D1-8F2D7D132E34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9A117-B996-4192-827E-184AE513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9" y="-13597"/>
            <a:ext cx="7873376" cy="685702"/>
          </a:xfrm>
        </p:spPr>
        <p:txBody>
          <a:bodyPr>
            <a:noAutofit/>
          </a:bodyPr>
          <a:lstStyle/>
          <a:p>
            <a:r>
              <a:rPr lang="ru-RU" sz="1800" b="1" cap="all" dirty="0">
                <a:solidFill>
                  <a:srgbClr val="002060"/>
                </a:solidFill>
              </a:rPr>
              <a:t>Национальный доклад «Качественное образование, </a:t>
            </a:r>
            <a:br>
              <a:rPr lang="ru-RU" sz="1800" b="1" cap="all" dirty="0">
                <a:solidFill>
                  <a:srgbClr val="002060"/>
                </a:solidFill>
              </a:rPr>
            </a:br>
            <a:r>
              <a:rPr lang="ru-RU" sz="1800" b="1" cap="all" dirty="0">
                <a:solidFill>
                  <a:srgbClr val="002060"/>
                </a:solidFill>
              </a:rPr>
              <a:t>доступное каждому»</a:t>
            </a:r>
            <a:endParaRPr lang="ru-KZ" sz="1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92FFE-C24D-83CA-94C3-C5292481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0" y="2401777"/>
            <a:ext cx="2961384" cy="334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2ABBD-81D1-5FE6-B3DE-55DF41CA575F}"/>
              </a:ext>
            </a:extLst>
          </p:cNvPr>
          <p:cNvSpPr txBox="1"/>
          <p:nvPr/>
        </p:nvSpPr>
        <p:spPr>
          <a:xfrm>
            <a:off x="218090" y="954357"/>
            <a:ext cx="1158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/>
              <a:t>Основные тезисы в области высшего образования:</a:t>
            </a:r>
            <a:r>
              <a:rPr lang="ru-RU" sz="1800" dirty="0"/>
              <a:t>   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BA199341-181C-087E-3564-422339CE2835}"/>
              </a:ext>
            </a:extLst>
          </p:cNvPr>
          <p:cNvSpPr/>
          <p:nvPr/>
        </p:nvSpPr>
        <p:spPr>
          <a:xfrm>
            <a:off x="3263463" y="1485766"/>
            <a:ext cx="8830771" cy="4978095"/>
          </a:xfrm>
          <a:prstGeom prst="wedgeRoundRectCallout">
            <a:avLst>
              <a:gd name="adj1" fmla="val -70750"/>
              <a:gd name="adj2" fmla="val -1028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15070-329E-3BE5-8A47-1B2403A8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69" y="1890908"/>
            <a:ext cx="8342205" cy="416781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77A3581-DA1F-DC6D-A177-796A4F572EED}"/>
              </a:ext>
            </a:extLst>
          </p:cNvPr>
          <p:cNvCxnSpPr>
            <a:cxnSpLocks/>
          </p:cNvCxnSpPr>
          <p:nvPr/>
        </p:nvCxnSpPr>
        <p:spPr>
          <a:xfrm>
            <a:off x="4201512" y="4653619"/>
            <a:ext cx="6395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323603D-6469-746A-AC92-D1634C04C760}"/>
              </a:ext>
            </a:extLst>
          </p:cNvPr>
          <p:cNvCxnSpPr>
            <a:cxnSpLocks/>
          </p:cNvCxnSpPr>
          <p:nvPr/>
        </p:nvCxnSpPr>
        <p:spPr>
          <a:xfrm>
            <a:off x="4054367" y="6064137"/>
            <a:ext cx="4719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0558774-50C1-A233-5924-30C82BF4107B}"/>
              </a:ext>
            </a:extLst>
          </p:cNvPr>
          <p:cNvSpPr/>
          <p:nvPr/>
        </p:nvSpPr>
        <p:spPr>
          <a:xfrm>
            <a:off x="3522469" y="1896953"/>
            <a:ext cx="8342205" cy="56246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522AAC4-2EDC-CCC5-6D11-C8AA658C83C0}"/>
              </a:ext>
            </a:extLst>
          </p:cNvPr>
          <p:cNvSpPr/>
          <p:nvPr/>
        </p:nvSpPr>
        <p:spPr>
          <a:xfrm>
            <a:off x="3522469" y="3657622"/>
            <a:ext cx="8278021" cy="995997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ED092DD-3F73-88BD-D12D-B0EB1533CCD2}"/>
              </a:ext>
            </a:extLst>
          </p:cNvPr>
          <p:cNvSpPr/>
          <p:nvPr/>
        </p:nvSpPr>
        <p:spPr>
          <a:xfrm>
            <a:off x="3957144" y="5800147"/>
            <a:ext cx="4926725" cy="30742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92667FF-219E-6145-92CF-3853A93B3036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3502BD9-224B-1690-BCFC-10F81241FF52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695D335F-AAF0-9822-C502-D99CB7ABE1EA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2C49F5EA-E343-94BC-0FD6-5E479616277B}"/>
              </a:ext>
            </a:extLst>
          </p:cNvPr>
          <p:cNvGrpSpPr/>
          <p:nvPr/>
        </p:nvGrpSpPr>
        <p:grpSpPr>
          <a:xfrm>
            <a:off x="-1378536" y="-13596"/>
            <a:ext cx="10421373" cy="685702"/>
            <a:chOff x="0" y="0"/>
            <a:chExt cx="6381077" cy="526835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57F6083A-C721-DAE8-4A2C-4F045F33F9FB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5441AB7B-CF62-EA58-28DF-14C692561D7B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58692E8A-AABF-5FD5-4A95-2A3F80B25CB2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2FE8F-0CAB-3CF8-CDE9-8C6B9A27E9FF}"/>
              </a:ext>
            </a:extLst>
          </p:cNvPr>
          <p:cNvSpPr txBox="1"/>
          <p:nvPr/>
        </p:nvSpPr>
        <p:spPr>
          <a:xfrm>
            <a:off x="165029" y="34883"/>
            <a:ext cx="8437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rgbClr val="002060"/>
                </a:solidFill>
                <a:latin typeface="+mj-lt"/>
              </a:rPr>
              <a:t>Национальный доклад «Качественное образование, </a:t>
            </a:r>
          </a:p>
          <a:p>
            <a:r>
              <a:rPr lang="ru-RU" sz="1800" b="1" cap="all" dirty="0">
                <a:solidFill>
                  <a:srgbClr val="002060"/>
                </a:solidFill>
                <a:latin typeface="+mj-lt"/>
              </a:rPr>
              <a:t>доступное каждому»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09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07C391-8E52-E905-61D5-F16642CE9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9" y="4900757"/>
            <a:ext cx="2879535" cy="129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92FFE-C24D-83CA-94C3-C5292481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5" y="1638312"/>
            <a:ext cx="2961384" cy="334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2ABBD-81D1-5FE6-B3DE-55DF41CA575F}"/>
              </a:ext>
            </a:extLst>
          </p:cNvPr>
          <p:cNvSpPr txBox="1"/>
          <p:nvPr/>
        </p:nvSpPr>
        <p:spPr>
          <a:xfrm>
            <a:off x="220819" y="897921"/>
            <a:ext cx="1158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/>
              <a:t>Основные тезисы в области высшего образования:</a:t>
            </a:r>
            <a:r>
              <a:rPr lang="ru-RU" sz="1800" dirty="0"/>
              <a:t>   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BA199341-181C-087E-3564-422339CE2835}"/>
              </a:ext>
            </a:extLst>
          </p:cNvPr>
          <p:cNvSpPr/>
          <p:nvPr/>
        </p:nvSpPr>
        <p:spPr>
          <a:xfrm>
            <a:off x="3263463" y="1418899"/>
            <a:ext cx="8860218" cy="5275706"/>
          </a:xfrm>
          <a:prstGeom prst="wedgeRoundRectCallout">
            <a:avLst>
              <a:gd name="adj1" fmla="val -67192"/>
              <a:gd name="adj2" fmla="val 1260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AB839-B658-F4C4-6B92-D6769ECF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23" y="1750946"/>
            <a:ext cx="8437367" cy="327825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6387627-91B8-9681-ACF5-18C2FD90D457}"/>
              </a:ext>
            </a:extLst>
          </p:cNvPr>
          <p:cNvSpPr/>
          <p:nvPr/>
        </p:nvSpPr>
        <p:spPr>
          <a:xfrm>
            <a:off x="3424175" y="3878320"/>
            <a:ext cx="8521024" cy="1059057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44B2E1-9804-DFF8-352C-D5D2C11F5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794"/>
          <a:stretch/>
        </p:blipFill>
        <p:spPr>
          <a:xfrm>
            <a:off x="3618185" y="5029200"/>
            <a:ext cx="8156023" cy="1411013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D8E7740-D154-392D-EF0F-61A8F134C70D}"/>
              </a:ext>
            </a:extLst>
          </p:cNvPr>
          <p:cNvCxnSpPr>
            <a:cxnSpLocks/>
          </p:cNvCxnSpPr>
          <p:nvPr/>
        </p:nvCxnSpPr>
        <p:spPr>
          <a:xfrm>
            <a:off x="8261131" y="5276357"/>
            <a:ext cx="2446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2E6B131-50EB-DF14-1FE5-3AD5FEF52467}"/>
              </a:ext>
            </a:extLst>
          </p:cNvPr>
          <p:cNvCxnSpPr>
            <a:cxnSpLocks/>
          </p:cNvCxnSpPr>
          <p:nvPr/>
        </p:nvCxnSpPr>
        <p:spPr>
          <a:xfrm>
            <a:off x="3673367" y="6190757"/>
            <a:ext cx="8008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9ACD88-7225-2D44-E980-C17BB1C51ABC}"/>
              </a:ext>
            </a:extLst>
          </p:cNvPr>
          <p:cNvCxnSpPr>
            <a:cxnSpLocks/>
          </p:cNvCxnSpPr>
          <p:nvPr/>
        </p:nvCxnSpPr>
        <p:spPr>
          <a:xfrm>
            <a:off x="3712779" y="6440213"/>
            <a:ext cx="3689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>
            <a:extLst>
              <a:ext uri="{FF2B5EF4-FFF2-40B4-BE49-F238E27FC236}">
                <a16:creationId xmlns:a16="http://schemas.microsoft.com/office/drawing/2014/main" id="{78971EA4-C18F-8AAB-A395-26C7B4FC2A78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334D020-53C2-BD82-9F21-5798EDCF7D29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29B90380-5AB1-C4EB-114D-0DED939E9FAC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955D3487-9474-C2E8-5A0B-1B6ED24A95E3}"/>
              </a:ext>
            </a:extLst>
          </p:cNvPr>
          <p:cNvGrpSpPr/>
          <p:nvPr/>
        </p:nvGrpSpPr>
        <p:grpSpPr>
          <a:xfrm>
            <a:off x="-1378536" y="-13596"/>
            <a:ext cx="10421373" cy="685702"/>
            <a:chOff x="0" y="0"/>
            <a:chExt cx="6381077" cy="526835"/>
          </a:xfrm>
        </p:grpSpPr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529FBABC-746D-61D5-DB84-8C5D8A47A923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24CAAF4B-AF50-A5C0-B7E7-AFC1C80DBB0E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26">
            <a:extLst>
              <a:ext uri="{FF2B5EF4-FFF2-40B4-BE49-F238E27FC236}">
                <a16:creationId xmlns:a16="http://schemas.microsoft.com/office/drawing/2014/main" id="{944CF1F2-E3CE-17A8-B1F6-E74825CEC5B8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F17FA2-F9EB-5826-BB1C-41A09A77DA3D}"/>
              </a:ext>
            </a:extLst>
          </p:cNvPr>
          <p:cNvSpPr txBox="1"/>
          <p:nvPr/>
        </p:nvSpPr>
        <p:spPr>
          <a:xfrm>
            <a:off x="165029" y="34883"/>
            <a:ext cx="8437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rgbClr val="002060"/>
                </a:solidFill>
                <a:latin typeface="+mj-lt"/>
              </a:rPr>
              <a:t>Национальный доклад «Качественное образование, </a:t>
            </a:r>
          </a:p>
          <a:p>
            <a:r>
              <a:rPr lang="ru-RU" sz="1800" b="1" cap="all" dirty="0">
                <a:solidFill>
                  <a:srgbClr val="002060"/>
                </a:solidFill>
                <a:latin typeface="+mj-lt"/>
              </a:rPr>
              <a:t>доступное каждому»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21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9">
            <a:extLst>
              <a:ext uri="{FF2B5EF4-FFF2-40B4-BE49-F238E27FC236}">
                <a16:creationId xmlns:a16="http://schemas.microsoft.com/office/drawing/2014/main" id="{2490AFE1-13A6-4916-985E-0A96ECFCF7AB}"/>
              </a:ext>
            </a:extLst>
          </p:cNvPr>
          <p:cNvSpPr/>
          <p:nvPr/>
        </p:nvSpPr>
        <p:spPr>
          <a:xfrm>
            <a:off x="3130264" y="1087663"/>
            <a:ext cx="8759947" cy="5631395"/>
          </a:xfrm>
          <a:prstGeom prst="roundRect">
            <a:avLst>
              <a:gd name="adj" fmla="val 7105"/>
            </a:avLst>
          </a:prstGeom>
          <a:solidFill>
            <a:schemeClr val="bg1"/>
          </a:solidFill>
          <a:ln w="1905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Прямоугольник 3"/>
          <p:cNvSpPr/>
          <p:nvPr/>
        </p:nvSpPr>
        <p:spPr>
          <a:xfrm>
            <a:off x="3535706" y="1050361"/>
            <a:ext cx="8172657" cy="5706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ea typeface="Calibri" panose="020F0502020204030204" pitchFamily="34" charset="0"/>
              </a:rPr>
              <a:t>1) востребованность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микроквалификации</a:t>
            </a:r>
            <a:r>
              <a:rPr lang="ru-RU" sz="1800" dirty="0">
                <a:effectLst/>
                <a:ea typeface="Calibri" panose="020F0502020204030204" pitchFamily="34" charset="0"/>
              </a:rPr>
              <a:t> на рынке труда;</a:t>
            </a: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2) получение дополнительных горизонтальных или вертикальных знаний, навыков и компетенций по направлению основной образовательной программы;</a:t>
            </a: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3) ограниченная продолжительность учебных занятий по времени 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(в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2 семестра на 2 курсе);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4) несколько учебных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дисциплин с объемом кредитов от 3 до 5 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(в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суммарный объем Программ </a:t>
            </a:r>
            <a:r>
              <a:rPr lang="ru-RU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микроквалификаций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 объемом 15 кредитов);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5) возможность выбора программы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микроквалификации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6) внедрение демонстрационного экзамена по итогам изучения Программы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микроквалификации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позволяющего оценить профессиональные компетенции;</a:t>
            </a: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7) обязательная выдача документа о присвоении соответствующей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микроквалификации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совместно с организациями партнёрами (предприятия, сертификационные центры);</a:t>
            </a: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ru-RU" sz="1800" dirty="0">
                <a:effectLst/>
                <a:ea typeface="Calibri" panose="020F0502020204030204" pitchFamily="34" charset="0"/>
              </a:rPr>
              <a:t>возможность интеграции онлайн-обучения в программу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микроквалификации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5" y="1296546"/>
            <a:ext cx="2243328" cy="168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5" y="3070731"/>
            <a:ext cx="2243328" cy="168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5" y="4844916"/>
            <a:ext cx="2243328" cy="1682496"/>
          </a:xfrm>
          <a:prstGeom prst="rect">
            <a:avLst/>
          </a:prstGeom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3336E613-5AEB-4B6D-F5CF-5CC89D1789B5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3CC734D1-7DFB-E1D3-7D98-E6C5256E0CB3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7871E1BF-5F66-6F5C-E957-B0FC3A842165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535EC4FB-60FD-41BB-F932-6060D39F1D38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90CA7DB1-8EEB-E883-9C42-5F8B316BEBC7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59F19072-E90B-9052-B9FF-C528190CCDD0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Freeform 26">
            <a:extLst>
              <a:ext uri="{FF2B5EF4-FFF2-40B4-BE49-F238E27FC236}">
                <a16:creationId xmlns:a16="http://schemas.microsoft.com/office/drawing/2014/main" id="{BD4DEB94-07E6-D497-9972-18ECE4F9C2A9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-597182" y="194598"/>
            <a:ext cx="981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ПРИНЦИПЫ РАЗРАБОТКИ ПРОГРАММ МИКРОКВАЛИФИКАЦИЙ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8D265CE-3826-B96E-B55C-2F6AF06F9323}"/>
              </a:ext>
            </a:extLst>
          </p:cNvPr>
          <p:cNvSpPr/>
          <p:nvPr/>
        </p:nvSpPr>
        <p:spPr>
          <a:xfrm>
            <a:off x="3535705" y="1369383"/>
            <a:ext cx="8235043" cy="869725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2BFC968-E762-4204-E0AA-DDA1F699EF65}"/>
              </a:ext>
            </a:extLst>
          </p:cNvPr>
          <p:cNvSpPr/>
          <p:nvPr/>
        </p:nvSpPr>
        <p:spPr>
          <a:xfrm>
            <a:off x="3551404" y="2846490"/>
            <a:ext cx="8235043" cy="869725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ABA62A5-5607-5652-8EA0-F9249ADB5A46}"/>
              </a:ext>
            </a:extLst>
          </p:cNvPr>
          <p:cNvSpPr/>
          <p:nvPr/>
        </p:nvSpPr>
        <p:spPr>
          <a:xfrm>
            <a:off x="3535705" y="4848801"/>
            <a:ext cx="8235043" cy="121203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25639" t="22765" r="49672" b="30547"/>
          <a:stretch/>
        </p:blipFill>
        <p:spPr>
          <a:xfrm>
            <a:off x="154542" y="978152"/>
            <a:ext cx="1769688" cy="18824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22884" t="23261" r="23902" b="19007"/>
          <a:stretch/>
        </p:blipFill>
        <p:spPr>
          <a:xfrm>
            <a:off x="1877338" y="907126"/>
            <a:ext cx="10056258" cy="6137060"/>
          </a:xfrm>
          <a:prstGeom prst="rect">
            <a:avLst/>
          </a:prstGeom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F26BE85C-17A9-720E-5C59-BE6724B35126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1C0DEA8E-471E-8B4A-F18F-2660C5EC0916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575665E8-C7A5-90C6-2E51-1D4F1F1897BF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F9EA1E5E-CD53-3901-A764-FFD46C2A75B7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1F28B6D6-D261-916F-7609-4DCABB23AB4C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E05A3505-99BF-FE4A-521D-9227E86A0337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Freeform 26">
            <a:extLst>
              <a:ext uri="{FF2B5EF4-FFF2-40B4-BE49-F238E27FC236}">
                <a16:creationId xmlns:a16="http://schemas.microsoft.com/office/drawing/2014/main" id="{987B3343-F97D-4831-FB38-DD90D0C8EFB9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1256F1-A46D-CC4E-470B-53EA8030B3B1}"/>
              </a:ext>
            </a:extLst>
          </p:cNvPr>
          <p:cNvSpPr/>
          <p:nvPr/>
        </p:nvSpPr>
        <p:spPr>
          <a:xfrm>
            <a:off x="258404" y="194598"/>
            <a:ext cx="895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ПЕРСПЕКТИВЫ РАЗВИТИЯ ПАВЛОДАРСКОЙ ОБЛАСТИ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50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299C18F-5D2D-4132-9F60-5055A4B2E723}"/>
              </a:ext>
            </a:extLst>
          </p:cNvPr>
          <p:cNvSpPr/>
          <p:nvPr/>
        </p:nvSpPr>
        <p:spPr>
          <a:xfrm>
            <a:off x="7607965" y="782327"/>
            <a:ext cx="3230081" cy="746113"/>
          </a:xfrm>
          <a:prstGeom prst="roundRect">
            <a:avLst/>
          </a:prstGeom>
          <a:solidFill>
            <a:srgbClr val="14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ФАКУЛЬТЕТ ЭНЕРГЕТИКИ </a:t>
            </a:r>
            <a:endParaRPr lang="ru-KZ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66432F0-666F-41DF-9675-D77E78AE5BA4}"/>
              </a:ext>
            </a:extLst>
          </p:cNvPr>
          <p:cNvSpPr/>
          <p:nvPr/>
        </p:nvSpPr>
        <p:spPr>
          <a:xfrm>
            <a:off x="3945953" y="758957"/>
            <a:ext cx="3230081" cy="746113"/>
          </a:xfrm>
          <a:prstGeom prst="roundRect">
            <a:avLst/>
          </a:prstGeom>
          <a:solidFill>
            <a:srgbClr val="14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ФАКУЛЬТЕТ ИНЖЕНЕРИИ</a:t>
            </a:r>
            <a:endParaRPr lang="ru-KZ" sz="1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B5354BE5-387D-4F54-8CED-90DE9AEA2CE2}"/>
              </a:ext>
            </a:extLst>
          </p:cNvPr>
          <p:cNvSpPr/>
          <p:nvPr/>
        </p:nvSpPr>
        <p:spPr>
          <a:xfrm>
            <a:off x="574104" y="2603500"/>
            <a:ext cx="3756596" cy="153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490AFE1-13A6-4916-985E-0A96ECFCF7AB}"/>
              </a:ext>
            </a:extLst>
          </p:cNvPr>
          <p:cNvSpPr/>
          <p:nvPr/>
        </p:nvSpPr>
        <p:spPr>
          <a:xfrm>
            <a:off x="181711" y="1165225"/>
            <a:ext cx="11675244" cy="5487974"/>
          </a:xfrm>
          <a:prstGeom prst="roundRect">
            <a:avLst>
              <a:gd name="adj" fmla="val 798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3DFFDB-CA69-412E-AE9A-01186433DF85}"/>
              </a:ext>
            </a:extLst>
          </p:cNvPr>
          <p:cNvSpPr/>
          <p:nvPr/>
        </p:nvSpPr>
        <p:spPr>
          <a:xfrm>
            <a:off x="561404" y="749301"/>
            <a:ext cx="1851596" cy="844550"/>
          </a:xfrm>
          <a:prstGeom prst="roundRect">
            <a:avLst/>
          </a:prstGeom>
          <a:solidFill>
            <a:schemeClr val="bg1"/>
          </a:solidFill>
          <a:ln>
            <a:solidFill>
              <a:srgbClr val="142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8ED26-F89B-4C67-8263-D843DCBACE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35" y="892188"/>
            <a:ext cx="1395917" cy="57464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74D2270-335B-43E6-AA60-CD502C07AB8E}"/>
              </a:ext>
            </a:extLst>
          </p:cNvPr>
          <p:cNvSpPr/>
          <p:nvPr/>
        </p:nvSpPr>
        <p:spPr>
          <a:xfrm>
            <a:off x="2327510" y="1525827"/>
            <a:ext cx="170979" cy="170979"/>
          </a:xfrm>
          <a:prstGeom prst="ellipse">
            <a:avLst/>
          </a:prstGeom>
          <a:solidFill>
            <a:schemeClr val="bg1"/>
          </a:solidFill>
          <a:ln>
            <a:solidFill>
              <a:srgbClr val="142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C143D8-5D4A-4D88-BD98-D35AFC017AA3}"/>
              </a:ext>
            </a:extLst>
          </p:cNvPr>
          <p:cNvSpPr txBox="1"/>
          <p:nvPr/>
        </p:nvSpPr>
        <p:spPr>
          <a:xfrm>
            <a:off x="3478238" y="1195600"/>
            <a:ext cx="375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6В07151 «Машиностроение и реверс-инжиниринг» </a:t>
            </a:r>
            <a:endParaRPr lang="ru-KZ" sz="1400" b="1" dirty="0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FAF829-AC5C-46FF-8BDA-A185E9C60A78}"/>
              </a:ext>
            </a:extLst>
          </p:cNvPr>
          <p:cNvSpPr txBox="1"/>
          <p:nvPr/>
        </p:nvSpPr>
        <p:spPr>
          <a:xfrm>
            <a:off x="7344706" y="1215419"/>
            <a:ext cx="375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6В07141 «Промышленная робототехника и автоматизация» </a:t>
            </a:r>
            <a:endParaRPr lang="ru-KZ" sz="1400" b="1" dirty="0">
              <a:solidFill>
                <a:srgbClr val="00B0F0"/>
              </a:solidFill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AF4E6AC-6524-41B7-860F-A090B6D79551}"/>
              </a:ext>
            </a:extLst>
          </p:cNvPr>
          <p:cNvCxnSpPr>
            <a:stCxn id="20" idx="1"/>
          </p:cNvCxnSpPr>
          <p:nvPr/>
        </p:nvCxnSpPr>
        <p:spPr>
          <a:xfrm>
            <a:off x="181711" y="4132258"/>
            <a:ext cx="11675244" cy="7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противолежащие углы 35">
            <a:extLst>
              <a:ext uri="{FF2B5EF4-FFF2-40B4-BE49-F238E27FC236}">
                <a16:creationId xmlns:a16="http://schemas.microsoft.com/office/drawing/2014/main" id="{ABAA3F24-C8FE-49C3-B7D8-71DE8CE29C25}"/>
              </a:ext>
            </a:extLst>
          </p:cNvPr>
          <p:cNvSpPr/>
          <p:nvPr/>
        </p:nvSpPr>
        <p:spPr>
          <a:xfrm>
            <a:off x="577522" y="4891774"/>
            <a:ext cx="2274527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1) Проведение тренингов для ППС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противолежащие углы 36">
            <a:extLst>
              <a:ext uri="{FF2B5EF4-FFF2-40B4-BE49-F238E27FC236}">
                <a16:creationId xmlns:a16="http://schemas.microsoft.com/office/drawing/2014/main" id="{78269AC8-A721-4484-8A3A-14F98E1D9576}"/>
              </a:ext>
            </a:extLst>
          </p:cNvPr>
          <p:cNvSpPr/>
          <p:nvPr/>
        </p:nvSpPr>
        <p:spPr>
          <a:xfrm>
            <a:off x="3072015" y="4877154"/>
            <a:ext cx="2752672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2) </a:t>
            </a:r>
            <a:r>
              <a:rPr lang="ru-RU" sz="1200" dirty="0">
                <a:solidFill>
                  <a:schemeClr val="bg1"/>
                </a:solidFill>
              </a:rPr>
              <a:t>Отработка формулировок результатов обучения с учетом специфики </a:t>
            </a:r>
            <a:r>
              <a:rPr lang="ru-RU" sz="1200" dirty="0" err="1">
                <a:solidFill>
                  <a:schemeClr val="bg1"/>
                </a:solidFill>
              </a:rPr>
              <a:t>микроквалификации</a:t>
            </a:r>
            <a:r>
              <a:rPr lang="ru-RU" sz="1200" dirty="0">
                <a:solidFill>
                  <a:schemeClr val="bg1"/>
                </a:solidFill>
              </a:rPr>
              <a:t> и потребностей рынка труда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8DF81670-DD1F-4206-9008-676B8E5A7103}"/>
              </a:ext>
            </a:extLst>
          </p:cNvPr>
          <p:cNvSpPr/>
          <p:nvPr/>
        </p:nvSpPr>
        <p:spPr>
          <a:xfrm>
            <a:off x="6045631" y="4871142"/>
            <a:ext cx="2752672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3) Разработка материалов для контроля достижений результатов обучения с предприятиями-партнерами и Центрами признания</a:t>
            </a:r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E1085-D6FE-46F8-A777-90BEC389E739}"/>
              </a:ext>
            </a:extLst>
          </p:cNvPr>
          <p:cNvSpPr txBox="1"/>
          <p:nvPr/>
        </p:nvSpPr>
        <p:spPr>
          <a:xfrm>
            <a:off x="347989" y="4298797"/>
            <a:ext cx="820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Работа проводилась в 4 этапа:</a:t>
            </a:r>
            <a:endParaRPr lang="ru-KZ" sz="1400" dirty="0"/>
          </a:p>
        </p:txBody>
      </p:sp>
      <p:pic>
        <p:nvPicPr>
          <p:cNvPr id="1026" name="Picture 2" descr="https://avatars.mds.yandex.net/i?id=a1164ab544c3fec9b4af8a3ddc0a45130cdbebd9-6947142-images-thumbs&amp;n=1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1" y="2228738"/>
            <a:ext cx="1023215" cy="7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4b35def7f934e31f5cb8822af618bc18ad2e5847-5279455-images-thumbs&amp;n=1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3" y="2253690"/>
            <a:ext cx="1040217" cy="6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418c0b4267e20bc1f17aec601d2881531e12a0f3-5023864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22282" r="20717" b="17840"/>
          <a:stretch/>
        </p:blipFill>
        <p:spPr bwMode="auto">
          <a:xfrm>
            <a:off x="510078" y="3202417"/>
            <a:ext cx="1058238" cy="5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dce3ec48d58c5369ddffcbc54d95c37e-5235840-images-thumbs&amp;n=13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83" y="3191966"/>
            <a:ext cx="851144" cy="5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490AFE1-13A6-4916-985E-0A96ECFCF7AB}"/>
              </a:ext>
            </a:extLst>
          </p:cNvPr>
          <p:cNvSpPr/>
          <p:nvPr/>
        </p:nvSpPr>
        <p:spPr>
          <a:xfrm>
            <a:off x="3377003" y="1851926"/>
            <a:ext cx="8203088" cy="2233993"/>
          </a:xfrm>
          <a:prstGeom prst="roundRect">
            <a:avLst>
              <a:gd name="adj" fmla="val 16878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Прямоугольник: скругленные противолежащие углы 28">
            <a:extLst>
              <a:ext uri="{FF2B5EF4-FFF2-40B4-BE49-F238E27FC236}">
                <a16:creationId xmlns:a16="http://schemas.microsoft.com/office/drawing/2014/main" id="{E4DEF220-8FD4-415F-B1F4-8FE9E317FF44}"/>
              </a:ext>
            </a:extLst>
          </p:cNvPr>
          <p:cNvSpPr/>
          <p:nvPr/>
        </p:nvSpPr>
        <p:spPr>
          <a:xfrm>
            <a:off x="3700748" y="2328663"/>
            <a:ext cx="3491810" cy="715945"/>
          </a:xfrm>
          <a:prstGeom prst="round2DiagRect">
            <a:avLst>
              <a:gd name="adj1" fmla="val 21087"/>
              <a:gd name="adj2" fmla="val 0"/>
            </a:avLst>
          </a:prstGeom>
          <a:solidFill>
            <a:schemeClr val="bg1"/>
          </a:solidFill>
          <a:ln>
            <a:solidFill>
              <a:srgbClr val="142F5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FF0000"/>
                </a:solidFill>
              </a:rPr>
              <a:t>Оператор станков с числовым программным управлением</a:t>
            </a:r>
            <a:endParaRPr lang="ru-KZ" sz="1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: скругленные противолежащие углы 28">
            <a:extLst>
              <a:ext uri="{FF2B5EF4-FFF2-40B4-BE49-F238E27FC236}">
                <a16:creationId xmlns:a16="http://schemas.microsoft.com/office/drawing/2014/main" id="{E4DEF220-8FD4-415F-B1F4-8FE9E317FF44}"/>
              </a:ext>
            </a:extLst>
          </p:cNvPr>
          <p:cNvSpPr/>
          <p:nvPr/>
        </p:nvSpPr>
        <p:spPr>
          <a:xfrm>
            <a:off x="7539608" y="3298335"/>
            <a:ext cx="3719104" cy="603819"/>
          </a:xfrm>
          <a:prstGeom prst="round2DiagRect">
            <a:avLst>
              <a:gd name="adj1" fmla="val 21087"/>
              <a:gd name="adj2" fmla="val 0"/>
            </a:avLst>
          </a:prstGeom>
          <a:solidFill>
            <a:schemeClr val="bg1"/>
          </a:solidFill>
          <a:ln>
            <a:solidFill>
              <a:srgbClr val="142F5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FF0000"/>
                </a:solidFill>
              </a:rPr>
              <a:t>Специалист по неразрушающему контролю</a:t>
            </a:r>
            <a:endParaRPr lang="ru-KZ" sz="1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: скругленные противолежащие углы 28">
            <a:extLst>
              <a:ext uri="{FF2B5EF4-FFF2-40B4-BE49-F238E27FC236}">
                <a16:creationId xmlns:a16="http://schemas.microsoft.com/office/drawing/2014/main" id="{E4DEF220-8FD4-415F-B1F4-8FE9E317FF44}"/>
              </a:ext>
            </a:extLst>
          </p:cNvPr>
          <p:cNvSpPr/>
          <p:nvPr/>
        </p:nvSpPr>
        <p:spPr>
          <a:xfrm>
            <a:off x="7539608" y="2322819"/>
            <a:ext cx="3719104" cy="770776"/>
          </a:xfrm>
          <a:prstGeom prst="round2DiagRect">
            <a:avLst>
              <a:gd name="adj1" fmla="val 21087"/>
              <a:gd name="adj2" fmla="val 0"/>
            </a:avLst>
          </a:prstGeom>
          <a:solidFill>
            <a:schemeClr val="bg1"/>
          </a:solidFill>
          <a:ln>
            <a:solidFill>
              <a:srgbClr val="142F5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FF0000"/>
                </a:solidFill>
              </a:rPr>
              <a:t>Электромеханик контрольно-измерительных приборов (КИП) (программист)</a:t>
            </a:r>
            <a:endParaRPr lang="ru-KZ" sz="1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: скругленные противолежащие углы 28">
            <a:extLst>
              <a:ext uri="{FF2B5EF4-FFF2-40B4-BE49-F238E27FC236}">
                <a16:creationId xmlns:a16="http://schemas.microsoft.com/office/drawing/2014/main" id="{E4DEF220-8FD4-415F-B1F4-8FE9E317FF44}"/>
              </a:ext>
            </a:extLst>
          </p:cNvPr>
          <p:cNvSpPr/>
          <p:nvPr/>
        </p:nvSpPr>
        <p:spPr>
          <a:xfrm>
            <a:off x="3718986" y="3307210"/>
            <a:ext cx="3515848" cy="568104"/>
          </a:xfrm>
          <a:prstGeom prst="round2DiagRect">
            <a:avLst>
              <a:gd name="adj1" fmla="val 21087"/>
              <a:gd name="adj2" fmla="val 0"/>
            </a:avLst>
          </a:prstGeom>
          <a:solidFill>
            <a:schemeClr val="bg1"/>
          </a:solidFill>
          <a:ln>
            <a:solidFill>
              <a:srgbClr val="142F5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FF0000"/>
                </a:solidFill>
              </a:rPr>
              <a:t>Конструктор 3</a:t>
            </a:r>
            <a:r>
              <a:rPr lang="en-US" sz="1400" b="1" i="1" dirty="0">
                <a:solidFill>
                  <a:srgbClr val="FF0000"/>
                </a:solidFill>
              </a:rPr>
              <a:t>D</a:t>
            </a:r>
            <a:r>
              <a:rPr lang="ru-RU" sz="1400" b="1" i="1" dirty="0">
                <a:solidFill>
                  <a:srgbClr val="FF0000"/>
                </a:solidFill>
              </a:rPr>
              <a:t>-моделирования</a:t>
            </a:r>
            <a:endParaRPr lang="ru-KZ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D5EBB-BF63-4CDC-AA3E-EA6B1FE2C52F}"/>
              </a:ext>
            </a:extLst>
          </p:cNvPr>
          <p:cNvSpPr txBox="1"/>
          <p:nvPr/>
        </p:nvSpPr>
        <p:spPr>
          <a:xfrm>
            <a:off x="4330700" y="1886741"/>
            <a:ext cx="567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cap="all" dirty="0">
                <a:solidFill>
                  <a:srgbClr val="FF0000"/>
                </a:solidFill>
              </a:rPr>
              <a:t>Программы микроквалификаций</a:t>
            </a:r>
            <a:endParaRPr lang="ru-KZ" sz="1400" b="1" cap="all" dirty="0">
              <a:solidFill>
                <a:srgbClr val="FF0000"/>
              </a:solidFill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9F1016EC-C255-23BA-2AA9-9BAC9F66DEC0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95F0946-4960-9FEC-5837-1DBD38D01770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A885BDD2-C1A8-A0FA-C482-D5454C81B036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BE342719-4309-71C5-99DB-1F8EE3C5B0F9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AA629B53-9F67-1DE3-C424-9BB776145A1D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6497C4F-9E87-822D-C9A9-420FA2E0E2D1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1F861A37-164D-5C94-9A6E-0A0DE229FBCA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8CAE17-3258-A860-5FB2-66E9AAD1F70B}"/>
              </a:ext>
            </a:extLst>
          </p:cNvPr>
          <p:cNvSpPr/>
          <p:nvPr/>
        </p:nvSpPr>
        <p:spPr>
          <a:xfrm>
            <a:off x="301788" y="194598"/>
            <a:ext cx="891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разработка Программ </a:t>
            </a:r>
            <a:r>
              <a:rPr lang="ru-RU" b="1" cap="all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микроквалификаций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ru-RU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86FA6F72-EF5C-222F-C8C4-7303A0BE7AC9}"/>
              </a:ext>
            </a:extLst>
          </p:cNvPr>
          <p:cNvSpPr/>
          <p:nvPr/>
        </p:nvSpPr>
        <p:spPr>
          <a:xfrm>
            <a:off x="8977589" y="4844910"/>
            <a:ext cx="2593741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4) Разработка программы </a:t>
            </a:r>
            <a:r>
              <a:rPr lang="ru-RU" sz="1200" dirty="0" err="1">
                <a:solidFill>
                  <a:schemeClr val="bg1"/>
                </a:solidFill>
              </a:rPr>
              <a:t>микроквалификации</a:t>
            </a:r>
            <a:r>
              <a:rPr lang="ru-RU" sz="1200" dirty="0">
                <a:solidFill>
                  <a:schemeClr val="bg1"/>
                </a:solidFill>
              </a:rPr>
              <a:t> с предприятиями-партнерами</a:t>
            </a:r>
            <a:endParaRPr lang="ru-K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CF04CE8-63E1-4F40-832C-6DC3DE9497E4}"/>
              </a:ext>
            </a:extLst>
          </p:cNvPr>
          <p:cNvCxnSpPr/>
          <p:nvPr/>
        </p:nvCxnSpPr>
        <p:spPr>
          <a:xfrm>
            <a:off x="758429" y="607717"/>
            <a:ext cx="219075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B5B8B7-85B6-93E9-03A7-9F14C0BEB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72189"/>
              </p:ext>
            </p:extLst>
          </p:nvPr>
        </p:nvGraphicFramePr>
        <p:xfrm>
          <a:off x="290595" y="822959"/>
          <a:ext cx="11675244" cy="597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4143">
                  <a:extLst>
                    <a:ext uri="{9D8B030D-6E8A-4147-A177-3AD203B41FA5}">
                      <a16:colId xmlns:a16="http://schemas.microsoft.com/office/drawing/2014/main" val="2322815282"/>
                    </a:ext>
                  </a:extLst>
                </a:gridCol>
                <a:gridCol w="7171101">
                  <a:extLst>
                    <a:ext uri="{9D8B030D-6E8A-4147-A177-3AD203B41FA5}">
                      <a16:colId xmlns:a16="http://schemas.microsoft.com/office/drawing/2014/main" val="3900352809"/>
                    </a:ext>
                  </a:extLst>
                </a:gridCol>
              </a:tblGrid>
              <a:tr h="357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Программ </a:t>
                      </a:r>
                      <a:r>
                        <a:rPr lang="ru-RU" sz="1400" dirty="0" err="1">
                          <a:effectLst/>
                        </a:rPr>
                        <a:t>микроквалификаций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3804040845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Металлургия и рециклинг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Контролер в производстве черных и цветных металлов;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по неразрушающему контролю.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3604470918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Предиктивная диагностика технологического оборудования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Универсальный специалист по ремонту оборудования;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по неразрушающему контролю.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2897638321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Машиностроение и реверс - инжиниринг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Оператор станков с ЧПУ;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по неразрушающему контролю.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3580744005"/>
                  </a:ext>
                </a:extLst>
              </a:tr>
              <a:tr h="422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Транспортная инженерия и автотроника»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Оператор по визуализации и прототипированию транспортной техники;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Слесарь по модульному ремонту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1714187611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Теплоэнергетика и устойчивое развитие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Машинист котельного оборудования;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Машинист турбинного оборудования.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467038841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Промышленная робототехника и автоматизация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Слесарь КИПиА;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по неразрушающему контролю.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1243106566"/>
                  </a:ext>
                </a:extLst>
              </a:tr>
              <a:tr h="496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Энергоменеджмент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Консультант по устойчивому развитию;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Энергоаудитор</a:t>
                      </a:r>
                      <a:r>
                        <a:rPr lang="ru-RU" sz="1400" dirty="0">
                          <a:effectLst/>
                        </a:rPr>
                        <a:t>; Электромонтер.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2980448419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Агроэкология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Семеновод – апробатор;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Фитосанитар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агрофипатолог</a:t>
                      </a:r>
                      <a:r>
                        <a:rPr lang="ru-RU" sz="1400" dirty="0">
                          <a:effectLst/>
                        </a:rPr>
                        <a:t> и энтомолог.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3212044246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 и кинезиология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Лаборант;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Массажист.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449951413"/>
                  </a:ext>
                </a:extLst>
              </a:tr>
              <a:tr h="34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Химическая технология природных энергоносителей, продуктов нефтехимии и полимеров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Лаборант химического анализа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2161242656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Технологическая нутрициология и пищевая инженерия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Мобильный повар;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Специалист по правильному питанию.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75111909"/>
                  </a:ext>
                </a:extLst>
              </a:tr>
              <a:tr h="112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Урбанистика и развитие территорий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Урбанист 3Д – визуализатор.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3483258658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Блокчейн</a:t>
                      </a:r>
                      <a:r>
                        <a:rPr lang="ru-RU" sz="1400" dirty="0">
                          <a:effectLst/>
                        </a:rPr>
                        <a:t> - инженерия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Системный администратор;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Бизнес – аналитик.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50" marR="49750" marT="0" marB="0" anchor="ctr"/>
                </a:tc>
                <a:extLst>
                  <a:ext uri="{0D108BD9-81ED-4DB2-BD59-A6C34878D82A}">
                    <a16:rowId xmlns:a16="http://schemas.microsoft.com/office/drawing/2014/main" val="478620727"/>
                  </a:ext>
                </a:extLst>
              </a:tr>
            </a:tbl>
          </a:graphicData>
        </a:graphic>
      </p:graphicFrame>
      <p:grpSp>
        <p:nvGrpSpPr>
          <p:cNvPr id="5" name="Group 14">
            <a:extLst>
              <a:ext uri="{FF2B5EF4-FFF2-40B4-BE49-F238E27FC236}">
                <a16:creationId xmlns:a16="http://schemas.microsoft.com/office/drawing/2014/main" id="{9F171E8F-062A-8373-A732-43FFFC253F1A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6BEABCAC-36C2-8BB0-EDF0-D1E236F82015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1A8317D7-CB87-89FC-5CC4-FD3059695E7B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36381C95-D161-B53A-AB83-DB4B87D8F158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28DFA895-D065-59A8-E393-C2D033536060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19EA52F6-E2D7-65F4-C6CD-9A92C91BF751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99132016-FACF-8003-8C78-4076BD3FC5F5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24C559-EFFA-D9F0-A3E5-67508335F3C9}"/>
              </a:ext>
            </a:extLst>
          </p:cNvPr>
          <p:cNvSpPr/>
          <p:nvPr/>
        </p:nvSpPr>
        <p:spPr>
          <a:xfrm>
            <a:off x="226160" y="18753"/>
            <a:ext cx="7581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Новые образовательные программы </a:t>
            </a:r>
          </a:p>
          <a:p>
            <a:r>
              <a:rPr lang="ru-RU" b="1" cap="all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с </a:t>
            </a:r>
            <a:r>
              <a:rPr lang="ru-RU" b="1" cap="all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микроквалификациями</a:t>
            </a:r>
            <a:endParaRPr lang="ru-RU" cap="all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52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B34093BE-27BD-B752-BBD3-46CE91FD4BE7}"/>
              </a:ext>
            </a:extLst>
          </p:cNvPr>
          <p:cNvSpPr/>
          <p:nvPr/>
        </p:nvSpPr>
        <p:spPr>
          <a:xfrm>
            <a:off x="634186" y="4532741"/>
            <a:ext cx="3666343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: скругленные противолежащие углы 30">
            <a:extLst>
              <a:ext uri="{FF2B5EF4-FFF2-40B4-BE49-F238E27FC236}">
                <a16:creationId xmlns:a16="http://schemas.microsoft.com/office/drawing/2014/main" id="{0EE69652-EE79-0E7E-49A0-6CEEF8FD0F69}"/>
              </a:ext>
            </a:extLst>
          </p:cNvPr>
          <p:cNvSpPr/>
          <p:nvPr/>
        </p:nvSpPr>
        <p:spPr>
          <a:xfrm>
            <a:off x="622616" y="2983074"/>
            <a:ext cx="3666343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: скругленные противолежащие углы 29">
            <a:extLst>
              <a:ext uri="{FF2B5EF4-FFF2-40B4-BE49-F238E27FC236}">
                <a16:creationId xmlns:a16="http://schemas.microsoft.com/office/drawing/2014/main" id="{ECEA9B41-9B0F-25FB-6EF7-EC9529C68700}"/>
              </a:ext>
            </a:extLst>
          </p:cNvPr>
          <p:cNvSpPr/>
          <p:nvPr/>
        </p:nvSpPr>
        <p:spPr>
          <a:xfrm>
            <a:off x="634187" y="1448819"/>
            <a:ext cx="3666343" cy="1306736"/>
          </a:xfrm>
          <a:prstGeom prst="round2DiagRect">
            <a:avLst>
              <a:gd name="adj1" fmla="val 21087"/>
              <a:gd name="adj2" fmla="val 0"/>
            </a:avLst>
          </a:prstGeom>
          <a:solidFill>
            <a:srgbClr val="142F5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733F88-DAA6-40B2-BF70-0DA52BC83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7" r="31714"/>
          <a:stretch/>
        </p:blipFill>
        <p:spPr>
          <a:xfrm>
            <a:off x="9701349" y="0"/>
            <a:ext cx="249065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DED9C6-FD5C-4518-8D00-3939A915EA21}"/>
              </a:ext>
            </a:extLst>
          </p:cNvPr>
          <p:cNvSpPr/>
          <p:nvPr/>
        </p:nvSpPr>
        <p:spPr>
          <a:xfrm>
            <a:off x="11580091" y="204802"/>
            <a:ext cx="385748" cy="3857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0</a:t>
            </a:r>
            <a:r>
              <a:rPr lang="ru-RU" sz="1200" dirty="0">
                <a:solidFill>
                  <a:schemeClr val="bg1"/>
                </a:solidFill>
              </a:rPr>
              <a:t>5</a:t>
            </a:r>
            <a:endParaRPr lang="ru-KZ" sz="1200" dirty="0">
              <a:solidFill>
                <a:schemeClr val="bg1"/>
              </a:solidFill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6B1C5FC-CDF3-9734-802A-D65AB58252EC}"/>
              </a:ext>
            </a:extLst>
          </p:cNvPr>
          <p:cNvGrpSpPr/>
          <p:nvPr/>
        </p:nvGrpSpPr>
        <p:grpSpPr>
          <a:xfrm>
            <a:off x="7268158" y="-1873"/>
            <a:ext cx="4923842" cy="825625"/>
            <a:chOff x="0" y="0"/>
            <a:chExt cx="1657659" cy="526835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AAEFDD4E-C91F-04E6-65DA-DFA5AD40D5FF}"/>
                </a:ext>
              </a:extLst>
            </p:cNvPr>
            <p:cNvSpPr/>
            <p:nvPr/>
          </p:nvSpPr>
          <p:spPr>
            <a:xfrm>
              <a:off x="14527" y="0"/>
              <a:ext cx="1628604" cy="526835"/>
            </a:xfrm>
            <a:custGeom>
              <a:avLst/>
              <a:gdLst/>
              <a:ahLst/>
              <a:cxnLst/>
              <a:rect l="l" t="t" r="r" b="b"/>
              <a:pathLst>
                <a:path w="1628604" h="526835">
                  <a:moveTo>
                    <a:pt x="240841" y="0"/>
                  </a:moveTo>
                  <a:lnTo>
                    <a:pt x="1590964" y="0"/>
                  </a:lnTo>
                  <a:cubicBezTo>
                    <a:pt x="1602763" y="0"/>
                    <a:pt x="1613803" y="5814"/>
                    <a:pt x="1620478" y="15543"/>
                  </a:cubicBezTo>
                  <a:cubicBezTo>
                    <a:pt x="1627153" y="25272"/>
                    <a:pt x="1628604" y="37665"/>
                    <a:pt x="1624359" y="48673"/>
                  </a:cubicBezTo>
                  <a:lnTo>
                    <a:pt x="1458705" y="478162"/>
                  </a:lnTo>
                  <a:cubicBezTo>
                    <a:pt x="1447393" y="507491"/>
                    <a:pt x="1419199" y="526835"/>
                    <a:pt x="1387764" y="526835"/>
                  </a:cubicBezTo>
                  <a:lnTo>
                    <a:pt x="37641" y="526835"/>
                  </a:lnTo>
                  <a:cubicBezTo>
                    <a:pt x="25842" y="526835"/>
                    <a:pt x="14802" y="521020"/>
                    <a:pt x="8127" y="511292"/>
                  </a:cubicBezTo>
                  <a:cubicBezTo>
                    <a:pt x="1452" y="501563"/>
                    <a:pt x="0" y="489170"/>
                    <a:pt x="4246" y="478162"/>
                  </a:cubicBezTo>
                  <a:lnTo>
                    <a:pt x="169900" y="48673"/>
                  </a:lnTo>
                  <a:cubicBezTo>
                    <a:pt x="181212" y="19344"/>
                    <a:pt x="209406" y="0"/>
                    <a:pt x="240841" y="0"/>
                  </a:cubicBezTo>
                  <a:close/>
                </a:path>
              </a:pathLst>
            </a:custGeom>
            <a:solidFill>
              <a:srgbClr val="1D3D6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38F7818C-19C7-F79C-7D4B-8DBF7181C010}"/>
                </a:ext>
              </a:extLst>
            </p:cNvPr>
            <p:cNvSpPr txBox="1"/>
            <p:nvPr/>
          </p:nvSpPr>
          <p:spPr>
            <a:xfrm>
              <a:off x="101600" y="-38100"/>
              <a:ext cx="1454459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F8A6324B-2167-3984-7048-DE6E9C86AAD6}"/>
              </a:ext>
            </a:extLst>
          </p:cNvPr>
          <p:cNvGrpSpPr/>
          <p:nvPr/>
        </p:nvGrpSpPr>
        <p:grpSpPr>
          <a:xfrm>
            <a:off x="-1506941" y="-12263"/>
            <a:ext cx="10421373" cy="685702"/>
            <a:chOff x="0" y="0"/>
            <a:chExt cx="6381077" cy="526835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46FAE633-1083-20E0-669A-B99150333B8A}"/>
                </a:ext>
              </a:extLst>
            </p:cNvPr>
            <p:cNvSpPr txBox="1"/>
            <p:nvPr/>
          </p:nvSpPr>
          <p:spPr>
            <a:xfrm>
              <a:off x="101600" y="-38100"/>
              <a:ext cx="6177877" cy="564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F05307C-8899-ED62-2586-7B44D11D85B0}"/>
                </a:ext>
              </a:extLst>
            </p:cNvPr>
            <p:cNvSpPr/>
            <p:nvPr/>
          </p:nvSpPr>
          <p:spPr>
            <a:xfrm>
              <a:off x="5884" y="0"/>
              <a:ext cx="6369310" cy="526835"/>
            </a:xfrm>
            <a:custGeom>
              <a:avLst/>
              <a:gdLst/>
              <a:ahLst/>
              <a:cxnLst/>
              <a:rect l="l" t="t" r="r" b="b"/>
              <a:pathLst>
                <a:path w="6369310" h="526835">
                  <a:moveTo>
                    <a:pt x="218444" y="0"/>
                  </a:moveTo>
                  <a:lnTo>
                    <a:pt x="6354065" y="0"/>
                  </a:lnTo>
                  <a:cubicBezTo>
                    <a:pt x="6358843" y="0"/>
                    <a:pt x="6363314" y="2355"/>
                    <a:pt x="6366018" y="6295"/>
                  </a:cubicBezTo>
                  <a:cubicBezTo>
                    <a:pt x="6368721" y="10235"/>
                    <a:pt x="6369309" y="15254"/>
                    <a:pt x="6367590" y="19712"/>
                  </a:cubicBezTo>
                  <a:lnTo>
                    <a:pt x="6179596" y="507122"/>
                  </a:lnTo>
                  <a:cubicBezTo>
                    <a:pt x="6175014" y="519000"/>
                    <a:pt x="6163596" y="526835"/>
                    <a:pt x="6150865" y="526835"/>
                  </a:cubicBezTo>
                  <a:lnTo>
                    <a:pt x="15244" y="526835"/>
                  </a:lnTo>
                  <a:cubicBezTo>
                    <a:pt x="10466" y="526835"/>
                    <a:pt x="5994" y="524480"/>
                    <a:pt x="3291" y="520540"/>
                  </a:cubicBezTo>
                  <a:cubicBezTo>
                    <a:pt x="588" y="516600"/>
                    <a:pt x="0" y="511580"/>
                    <a:pt x="1719" y="507122"/>
                  </a:cubicBezTo>
                  <a:lnTo>
                    <a:pt x="189713" y="19712"/>
                  </a:lnTo>
                  <a:cubicBezTo>
                    <a:pt x="194294" y="7834"/>
                    <a:pt x="205713" y="0"/>
                    <a:pt x="218444" y="0"/>
                  </a:cubicBez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D7F72977-292C-2138-01FB-AB200F7F743B}"/>
              </a:ext>
            </a:extLst>
          </p:cNvPr>
          <p:cNvSpPr/>
          <p:nvPr/>
        </p:nvSpPr>
        <p:spPr>
          <a:xfrm>
            <a:off x="9342887" y="-35026"/>
            <a:ext cx="1979427" cy="735291"/>
          </a:xfrm>
          <a:custGeom>
            <a:avLst/>
            <a:gdLst/>
            <a:ahLst/>
            <a:cxnLst/>
            <a:rect l="l" t="t" r="r" b="b"/>
            <a:pathLst>
              <a:path w="2749307" h="1146779">
                <a:moveTo>
                  <a:pt x="0" y="0"/>
                </a:moveTo>
                <a:lnTo>
                  <a:pt x="2749307" y="0"/>
                </a:lnTo>
                <a:lnTo>
                  <a:pt x="2749307" y="1146779"/>
                </a:lnTo>
                <a:lnTo>
                  <a:pt x="0" y="1146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19" t="-78995" b="-7565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0C8F0E-03CE-E909-6939-3E09AA2AEE5A}"/>
              </a:ext>
            </a:extLst>
          </p:cNvPr>
          <p:cNvSpPr/>
          <p:nvPr/>
        </p:nvSpPr>
        <p:spPr>
          <a:xfrm>
            <a:off x="422030" y="194598"/>
            <a:ext cx="8791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ПРИЗНАНИЕ ПРОГРАММ МИКРОКВАЛИФИКАЦИЙ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469B64-DA02-F66C-E3BF-B40EBCC5D5BA}"/>
              </a:ext>
            </a:extLst>
          </p:cNvPr>
          <p:cNvSpPr txBox="1"/>
          <p:nvPr/>
        </p:nvSpPr>
        <p:spPr>
          <a:xfrm>
            <a:off x="743874" y="1646312"/>
            <a:ext cx="3446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ТОО «</a:t>
            </a:r>
            <a:r>
              <a:rPr lang="en-US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Quality Generation Group</a:t>
            </a:r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»,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аттестат аккредитации как Орган по подтверждению соответствия персонала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AFF78-BA0C-D751-A63E-DB8D359716CF}"/>
              </a:ext>
            </a:extLst>
          </p:cNvPr>
          <p:cNvSpPr txBox="1"/>
          <p:nvPr/>
        </p:nvSpPr>
        <p:spPr>
          <a:xfrm>
            <a:off x="5457189" y="1840577"/>
            <a:ext cx="3666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effectLst/>
                <a:ea typeface="Calibri" panose="020F0502020204030204" pitchFamily="34" charset="0"/>
              </a:rPr>
              <a:t>Микроквалификация</a:t>
            </a:r>
            <a:r>
              <a:rPr lang="ru-RU" sz="1400" dirty="0">
                <a:effectLst/>
                <a:ea typeface="Calibri" panose="020F0502020204030204" pitchFamily="34" charset="0"/>
              </a:rPr>
              <a:t> «Специалист по неразрушающему контролю»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B63781-0E36-4B2B-496E-326C000FBECD}"/>
              </a:ext>
            </a:extLst>
          </p:cNvPr>
          <p:cNvSpPr txBox="1"/>
          <p:nvPr/>
        </p:nvSpPr>
        <p:spPr>
          <a:xfrm>
            <a:off x="820417" y="3331512"/>
            <a:ext cx="3270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Металлургическая компания ТОО «</a:t>
            </a:r>
            <a:r>
              <a:rPr lang="en-US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KSP Steel</a:t>
            </a:r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A5019-185F-2787-E194-CFF97781D74B}"/>
              </a:ext>
            </a:extLst>
          </p:cNvPr>
          <p:cNvSpPr txBox="1"/>
          <p:nvPr/>
        </p:nvSpPr>
        <p:spPr>
          <a:xfrm>
            <a:off x="5377112" y="3352633"/>
            <a:ext cx="37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effectLst/>
                <a:ea typeface="Calibri" panose="020F0502020204030204" pitchFamily="34" charset="0"/>
              </a:rPr>
              <a:t>Микроквалификация </a:t>
            </a:r>
            <a:r>
              <a:rPr lang="ru-RU" sz="1400" dirty="0">
                <a:effectLst/>
                <a:ea typeface="Calibri" panose="020F0502020204030204" pitchFamily="34" charset="0"/>
              </a:rPr>
              <a:t>«Контролер в производстве черных металлов»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38A08-2FD4-B70D-3386-085C46D7C1E0}"/>
              </a:ext>
            </a:extLst>
          </p:cNvPr>
          <p:cNvSpPr txBox="1"/>
          <p:nvPr/>
        </p:nvSpPr>
        <p:spPr>
          <a:xfrm>
            <a:off x="902575" y="4685609"/>
            <a:ext cx="3036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Профессиональное объединение «Союз автошкол Павлодарской области»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D955F-76AB-DD5D-8718-84F1810E30E0}"/>
              </a:ext>
            </a:extLst>
          </p:cNvPr>
          <p:cNvSpPr txBox="1"/>
          <p:nvPr/>
        </p:nvSpPr>
        <p:spPr>
          <a:xfrm>
            <a:off x="5454690" y="4816777"/>
            <a:ext cx="36663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effectLst/>
                <a:ea typeface="Calibri" panose="020F0502020204030204" pitchFamily="34" charset="0"/>
              </a:rPr>
              <a:t>Микроквалификация</a:t>
            </a:r>
            <a:r>
              <a:rPr lang="ru-RU" sz="1400" dirty="0">
                <a:effectLst/>
                <a:ea typeface="Calibri" panose="020F0502020204030204" pitchFamily="34" charset="0"/>
              </a:rPr>
              <a:t> «Механик-водитель сельскохозяйственной техники»</a:t>
            </a:r>
            <a:endParaRPr lang="ru-RU" sz="1400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25F2FB3-7AE1-52EC-D93D-A0103015E7E7}"/>
              </a:ext>
            </a:extLst>
          </p:cNvPr>
          <p:cNvSpPr/>
          <p:nvPr/>
        </p:nvSpPr>
        <p:spPr>
          <a:xfrm>
            <a:off x="5431356" y="1531405"/>
            <a:ext cx="3666342" cy="122415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C503C4E-9A2E-2C96-3133-67DBA07A4573}"/>
              </a:ext>
            </a:extLst>
          </p:cNvPr>
          <p:cNvSpPr/>
          <p:nvPr/>
        </p:nvSpPr>
        <p:spPr>
          <a:xfrm>
            <a:off x="5431356" y="3039952"/>
            <a:ext cx="3666342" cy="122415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D20CC6C1-33F3-E928-A2FC-B8914A1268A0}"/>
              </a:ext>
            </a:extLst>
          </p:cNvPr>
          <p:cNvSpPr/>
          <p:nvPr/>
        </p:nvSpPr>
        <p:spPr>
          <a:xfrm>
            <a:off x="5435290" y="4532741"/>
            <a:ext cx="3666342" cy="1306736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4345E308-4B4A-CFC7-3DA9-333084D475C1}"/>
              </a:ext>
            </a:extLst>
          </p:cNvPr>
          <p:cNvSpPr/>
          <p:nvPr/>
        </p:nvSpPr>
        <p:spPr>
          <a:xfrm>
            <a:off x="4853539" y="1810424"/>
            <a:ext cx="152400" cy="6661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582C34F4-B1EC-5D87-7685-1DA60A801071}"/>
              </a:ext>
            </a:extLst>
          </p:cNvPr>
          <p:cNvSpPr/>
          <p:nvPr/>
        </p:nvSpPr>
        <p:spPr>
          <a:xfrm>
            <a:off x="4829944" y="3188621"/>
            <a:ext cx="152400" cy="6661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3FB0ACA0-66E8-7AF2-560C-67F4F2CB8CEA}"/>
              </a:ext>
            </a:extLst>
          </p:cNvPr>
          <p:cNvSpPr/>
          <p:nvPr/>
        </p:nvSpPr>
        <p:spPr>
          <a:xfrm>
            <a:off x="4829944" y="4829606"/>
            <a:ext cx="152400" cy="6661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9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572D754-2D08-4AED-8486-F584331C858E}" vid="{9B720347-F0B6-49FB-9C1F-3F97D62DCC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1ADFE-CD71-40EC-BAEB-565ECA493D81}"/>
</file>

<file path=customXml/itemProps2.xml><?xml version="1.0" encoding="utf-8"?>
<ds:datastoreItem xmlns:ds="http://schemas.openxmlformats.org/officeDocument/2006/customXml" ds:itemID="{11EA6D42-0DFB-4160-8B8D-0705B964EF47}"/>
</file>

<file path=customXml/itemProps3.xml><?xml version="1.0" encoding="utf-8"?>
<ds:datastoreItem xmlns:ds="http://schemas.openxmlformats.org/officeDocument/2006/customXml" ds:itemID="{A5B2F7D3-40F9-42A7-8E8A-34BA521FC159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318</TotalTime>
  <Words>673</Words>
  <Application>Microsoft Office PowerPoint</Application>
  <PresentationFormat>Широкоэкранный</PresentationFormat>
  <Paragraphs>141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Montserrat SemiBold</vt:lpstr>
      <vt:lpstr>Calibri</vt:lpstr>
      <vt:lpstr>Montserrat</vt:lpstr>
      <vt:lpstr>Тема1</vt:lpstr>
      <vt:lpstr>Презентация PowerPoint</vt:lpstr>
      <vt:lpstr>Национальный доклад «Качественное образование,  доступное каждому»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Каирбаев Ернар Болатович</dc:creator>
  <cp:lastModifiedBy>Мәдібас Гүлзат</cp:lastModifiedBy>
  <cp:revision>68</cp:revision>
  <dcterms:created xsi:type="dcterms:W3CDTF">2022-04-26T10:58:31Z</dcterms:created>
  <dcterms:modified xsi:type="dcterms:W3CDTF">2025-02-18T08:55:23Z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